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6" d="100"/>
          <a:sy n="56" d="100"/>
        </p:scale>
        <p:origin x="9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200joy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200joyce/Capstone/blob/main/jupyter-labs-eda-dataviz.ipynb.jupyterlite_ExploringAndPreparingData_wk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200joyce/Capstone/blob/main/jupyter-labs-eda-sql-coursera_sqllite_wk2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200joyce/Capstone/blob/main/lab_jupyter_launch_site_location.jupyterlite_wk3_1_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200joyce/Capstone/blob/main/spacex_dash_app_WithPlotly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200joyce/Capstone/blob/main/SpaceX_Machine_Learning_Prediction_Part_5.jupyterlite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200joy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200joyce/Capstone/blob/main/jupyter-labs-webscraping%20(3).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err="1" smtClean="0">
                <a:solidFill>
                  <a:schemeClr val="bg2"/>
                </a:solidFill>
                <a:latin typeface="Abadi"/>
                <a:ea typeface="SF Pro" pitchFamily="2" charset="0"/>
                <a:cs typeface="SF Pro" pitchFamily="2" charset="0"/>
              </a:rPr>
              <a:t>Xiwen</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Hou</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&lt;Nov 22, 2023&gt;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How </a:t>
            </a:r>
            <a:r>
              <a:rPr lang="en-US" sz="2200" dirty="0">
                <a:solidFill>
                  <a:schemeClr val="accent3">
                    <a:lumMod val="25000"/>
                  </a:schemeClr>
                </a:solidFill>
                <a:latin typeface="Abadi" panose="020B0604020104020204" pitchFamily="34" charset="0"/>
              </a:rPr>
              <a:t>data were </a:t>
            </a:r>
            <a:r>
              <a:rPr lang="en-US" sz="2200" dirty="0" smtClean="0">
                <a:solidFill>
                  <a:schemeClr val="accent3">
                    <a:lumMod val="25000"/>
                  </a:schemeClr>
                </a:solidFill>
                <a:latin typeface="Abadi" panose="020B0604020104020204" pitchFamily="34" charset="0"/>
              </a:rPr>
              <a:t>processed:</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on the column </a:t>
            </a:r>
            <a:r>
              <a:rPr lang="en-CA" sz="1800" dirty="0" err="1">
                <a:solidFill>
                  <a:schemeClr val="accent3">
                    <a:lumMod val="25000"/>
                  </a:schemeClr>
                </a:solidFill>
                <a:latin typeface="Abadi" panose="020B0604020104020204" pitchFamily="34" charset="0"/>
              </a:rPr>
              <a:t>LaunchSite</a:t>
            </a:r>
            <a:r>
              <a:rPr lang="en-CA" sz="1800" dirty="0">
                <a:solidFill>
                  <a:schemeClr val="accent3">
                    <a:lumMod val="25000"/>
                  </a:schemeClr>
                </a:solidFill>
                <a:latin typeface="Abadi" panose="020B0604020104020204" pitchFamily="34" charset="0"/>
              </a:rPr>
              <a:t> to determine the number of launches on each </a:t>
            </a:r>
            <a:r>
              <a:rPr lang="en-CA" sz="1800" dirty="0" smtClean="0">
                <a:solidFill>
                  <a:schemeClr val="accent3">
                    <a:lumMod val="25000"/>
                  </a:schemeClr>
                </a:solidFill>
                <a:latin typeface="Abadi" panose="020B0604020104020204" pitchFamily="34" charset="0"/>
              </a:rPr>
              <a:t>site</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to determine the number and occurrence of each orbit in the column </a:t>
            </a:r>
            <a:r>
              <a:rPr lang="en-CA" sz="1800" dirty="0" smtClean="0">
                <a:solidFill>
                  <a:schemeClr val="accent3">
                    <a:lumMod val="25000"/>
                  </a:schemeClr>
                </a:solidFill>
                <a:latin typeface="Abadi" panose="020B0604020104020204" pitchFamily="34" charset="0"/>
              </a:rPr>
              <a:t>Orbit</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on the column Outcome to determine the number of </a:t>
            </a:r>
            <a:r>
              <a:rPr lang="en-CA" sz="1800" dirty="0" err="1">
                <a:solidFill>
                  <a:schemeClr val="accent3">
                    <a:lumMod val="25000"/>
                  </a:schemeClr>
                </a:solidFill>
                <a:latin typeface="Abadi" panose="020B0604020104020204" pitchFamily="34" charset="0"/>
              </a:rPr>
              <a:t>landing_outcomes.Then</a:t>
            </a:r>
            <a:r>
              <a:rPr lang="en-CA" sz="1800" dirty="0">
                <a:solidFill>
                  <a:schemeClr val="accent3">
                    <a:lumMod val="25000"/>
                  </a:schemeClr>
                </a:solidFill>
                <a:latin typeface="Abadi" panose="020B0604020104020204" pitchFamily="34" charset="0"/>
              </a:rPr>
              <a:t> assign it to a variable </a:t>
            </a:r>
            <a:r>
              <a:rPr lang="en-CA" sz="1800" dirty="0" err="1" smtClean="0">
                <a:solidFill>
                  <a:schemeClr val="accent3">
                    <a:lumMod val="25000"/>
                  </a:schemeClr>
                </a:solidFill>
                <a:latin typeface="Abadi" panose="020B0604020104020204" pitchFamily="34" charset="0"/>
              </a:rPr>
              <a:t>landing_outcomes</a:t>
            </a:r>
            <a:endParaRPr lang="en-CA" sz="1800" dirty="0" smtClean="0">
              <a:solidFill>
                <a:schemeClr val="accent3">
                  <a:lumMod val="25000"/>
                </a:schemeClr>
              </a:solidFill>
              <a:latin typeface="Abadi" panose="020B0604020104020204" pitchFamily="34" charset="0"/>
            </a:endParaRPr>
          </a:p>
          <a:p>
            <a:pPr lvl="1"/>
            <a:r>
              <a:rPr lang="en-CA" sz="1800" dirty="0">
                <a:solidFill>
                  <a:schemeClr val="accent3">
                    <a:lumMod val="25000"/>
                  </a:schemeClr>
                </a:solidFill>
                <a:latin typeface="Abadi" panose="020B0604020104020204" pitchFamily="34" charset="0"/>
              </a:rPr>
              <a:t>Using the Outcome, create a list where the element is zero if the corresponding row in Outcome is in the set </a:t>
            </a:r>
            <a:r>
              <a:rPr lang="en-CA" sz="1800" dirty="0" err="1">
                <a:solidFill>
                  <a:schemeClr val="accent3">
                    <a:lumMod val="25000"/>
                  </a:schemeClr>
                </a:solidFill>
                <a:latin typeface="Abadi" panose="020B0604020104020204" pitchFamily="34" charset="0"/>
              </a:rPr>
              <a:t>bad_outcome</a:t>
            </a:r>
            <a:r>
              <a:rPr lang="en-CA" sz="1800" dirty="0">
                <a:solidFill>
                  <a:schemeClr val="accent3">
                    <a:lumMod val="25000"/>
                  </a:schemeClr>
                </a:solidFill>
                <a:latin typeface="Abadi" panose="020B0604020104020204" pitchFamily="34" charset="0"/>
              </a:rPr>
              <a:t>; otherwise, it's one. Then assign it to the variable </a:t>
            </a:r>
            <a:r>
              <a:rPr lang="en-CA" sz="1800" dirty="0" err="1">
                <a:solidFill>
                  <a:schemeClr val="accent3">
                    <a:lumMod val="25000"/>
                  </a:schemeClr>
                </a:solidFill>
                <a:latin typeface="Abadi" panose="020B0604020104020204" pitchFamily="34" charset="0"/>
              </a:rPr>
              <a:t>landing_class</a:t>
            </a:r>
            <a:endParaRPr lang="en-US" sz="18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data wrangling: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github.com/200joyce/Capstone/blob/main/labs-jupyter-spacex-Data%20wrangling.ipynb</a:t>
            </a:r>
            <a:endParaRPr lang="en-US" sz="2200" dirty="0" smtClean="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80226"/>
            <a:ext cx="10687962" cy="5279365"/>
          </a:xfrm>
          <a:prstGeom prst="rect">
            <a:avLst/>
          </a:prstGeom>
        </p:spPr>
        <p:txBody>
          <a:bodyPr lIns="91440" tIns="45720" rIns="91440" bIns="45720" anchor="t"/>
          <a:lstStyle/>
          <a:p>
            <a:pPr>
              <a:lnSpc>
                <a:spcPct val="100000"/>
              </a:lnSpc>
              <a:spcBef>
                <a:spcPts val="1400"/>
              </a:spcBef>
            </a:pPr>
            <a:r>
              <a:rPr lang="en-CA" sz="2200" dirty="0" smtClean="0">
                <a:solidFill>
                  <a:schemeClr val="accent3">
                    <a:lumMod val="25000"/>
                  </a:schemeClr>
                </a:solidFill>
                <a:latin typeface="Abadi"/>
              </a:rPr>
              <a:t>Plot </a:t>
            </a:r>
            <a:r>
              <a:rPr lang="en-CA" sz="2200" dirty="0">
                <a:solidFill>
                  <a:schemeClr val="accent3">
                    <a:lumMod val="25000"/>
                  </a:schemeClr>
                </a:solidFill>
                <a:latin typeface="Abadi"/>
              </a:rPr>
              <a:t>out the </a:t>
            </a:r>
            <a:r>
              <a:rPr lang="en-CA" sz="2200" dirty="0" err="1">
                <a:solidFill>
                  <a:schemeClr val="accent3">
                    <a:lumMod val="25000"/>
                  </a:schemeClr>
                </a:solidFill>
                <a:latin typeface="Abadi"/>
              </a:rPr>
              <a:t>FlightNumber</a:t>
            </a:r>
            <a:r>
              <a:rPr lang="en-CA" sz="2200" dirty="0">
                <a:solidFill>
                  <a:schemeClr val="accent3">
                    <a:lumMod val="25000"/>
                  </a:schemeClr>
                </a:solidFill>
                <a:latin typeface="Abadi"/>
              </a:rPr>
              <a:t> vs. </a:t>
            </a:r>
            <a:r>
              <a:rPr lang="en-CA" sz="2200" dirty="0" err="1">
                <a:solidFill>
                  <a:schemeClr val="accent3">
                    <a:lumMod val="25000"/>
                  </a:schemeClr>
                </a:solidFill>
                <a:latin typeface="Abadi"/>
              </a:rPr>
              <a:t>PayloadMassand</a:t>
            </a:r>
            <a:r>
              <a:rPr lang="en-CA" sz="2200" dirty="0">
                <a:solidFill>
                  <a:schemeClr val="accent3">
                    <a:lumMod val="25000"/>
                  </a:schemeClr>
                </a:solidFill>
                <a:latin typeface="Abadi"/>
              </a:rPr>
              <a:t> overlay the outcome of the </a:t>
            </a:r>
            <a:r>
              <a:rPr lang="en-CA" sz="2200" dirty="0" smtClean="0">
                <a:solidFill>
                  <a:schemeClr val="accent3">
                    <a:lumMod val="25000"/>
                  </a:schemeClr>
                </a:solidFill>
                <a:latin typeface="Abadi"/>
              </a:rPr>
              <a:t>launch</a:t>
            </a:r>
          </a:p>
          <a:p>
            <a:pPr>
              <a:lnSpc>
                <a:spcPct val="100000"/>
              </a:lnSpc>
              <a:spcBef>
                <a:spcPts val="1400"/>
              </a:spcBef>
            </a:pPr>
            <a:r>
              <a:rPr lang="en-CA" sz="2200" dirty="0">
                <a:solidFill>
                  <a:schemeClr val="accent3">
                    <a:lumMod val="25000"/>
                  </a:schemeClr>
                </a:solidFill>
                <a:latin typeface="Abadi"/>
              </a:rPr>
              <a:t>Visualize the relationship between Flight Number and Launch </a:t>
            </a:r>
            <a:r>
              <a:rPr lang="en-CA" sz="2200" dirty="0" smtClean="0">
                <a:solidFill>
                  <a:schemeClr val="accent3">
                    <a:lumMod val="25000"/>
                  </a:schemeClr>
                </a:solidFill>
                <a:latin typeface="Abadi"/>
              </a:rPr>
              <a:t>Site</a:t>
            </a:r>
          </a:p>
          <a:p>
            <a:pPr>
              <a:lnSpc>
                <a:spcPct val="100000"/>
              </a:lnSpc>
              <a:spcBef>
                <a:spcPts val="1400"/>
              </a:spcBef>
            </a:pPr>
            <a:r>
              <a:rPr lang="en-CA" sz="2200" dirty="0">
                <a:solidFill>
                  <a:schemeClr val="accent3">
                    <a:lumMod val="25000"/>
                  </a:schemeClr>
                </a:solidFill>
                <a:latin typeface="Abadi"/>
              </a:rPr>
              <a:t>Visualize the relationship between Payload and Launch </a:t>
            </a:r>
            <a:r>
              <a:rPr lang="en-CA" sz="2200" dirty="0" smtClean="0">
                <a:solidFill>
                  <a:schemeClr val="accent3">
                    <a:lumMod val="25000"/>
                  </a:schemeClr>
                </a:solidFill>
                <a:latin typeface="Abadi"/>
              </a:rPr>
              <a:t>Site</a:t>
            </a:r>
          </a:p>
          <a:p>
            <a:pPr>
              <a:lnSpc>
                <a:spcPct val="100000"/>
              </a:lnSpc>
              <a:spcBef>
                <a:spcPts val="1400"/>
              </a:spcBef>
            </a:pPr>
            <a:r>
              <a:rPr lang="en-CA" sz="2200" dirty="0">
                <a:solidFill>
                  <a:schemeClr val="accent3">
                    <a:lumMod val="25000"/>
                  </a:schemeClr>
                </a:solidFill>
                <a:latin typeface="Abadi"/>
              </a:rPr>
              <a:t>Visualize the relationship between success rate of each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relationship between </a:t>
            </a:r>
            <a:r>
              <a:rPr lang="en-CA" sz="2200" dirty="0" err="1">
                <a:solidFill>
                  <a:schemeClr val="accent3">
                    <a:lumMod val="25000"/>
                  </a:schemeClr>
                </a:solidFill>
                <a:latin typeface="Abadi"/>
              </a:rPr>
              <a:t>FlightNumber</a:t>
            </a:r>
            <a:r>
              <a:rPr lang="en-CA" sz="2200" dirty="0">
                <a:solidFill>
                  <a:schemeClr val="accent3">
                    <a:lumMod val="25000"/>
                  </a:schemeClr>
                </a:solidFill>
                <a:latin typeface="Abadi"/>
              </a:rPr>
              <a:t> and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relationship between Payload and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launch success yearly trend</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smtClean="0">
                <a:solidFill>
                  <a:schemeClr val="accent3">
                    <a:lumMod val="25000"/>
                  </a:schemeClr>
                </a:solidFill>
                <a:latin typeface="Abadi" panose="020B0604020104020204" pitchFamily="34" charset="0"/>
              </a:rPr>
              <a:t>EDA </a:t>
            </a:r>
            <a:r>
              <a:rPr lang="en-US" sz="2200" dirty="0">
                <a:solidFill>
                  <a:schemeClr val="accent3">
                    <a:lumMod val="25000"/>
                  </a:schemeClr>
                </a:solidFill>
                <a:latin typeface="Abadi" panose="020B0604020104020204" pitchFamily="34" charset="0"/>
              </a:rPr>
              <a:t>with data visualization notebook: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github.com/200joyce/Capstone/blob/main/jupyter-labs-eda-dataviz.ipynb.jupyterlite_ExploringAndPreparingData_wk2.ipynb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74754" y="1319134"/>
            <a:ext cx="11587397" cy="5538866"/>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a:t>
            </a:r>
            <a:r>
              <a:rPr lang="en-US" sz="1800" dirty="0" smtClean="0">
                <a:solidFill>
                  <a:schemeClr val="accent3">
                    <a:lumMod val="25000"/>
                  </a:schemeClr>
                </a:solidFill>
                <a:latin typeface="Abadi"/>
              </a:rPr>
              <a:t>performed</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the names of the unique launch sites in the space </a:t>
            </a:r>
            <a:r>
              <a:rPr lang="en-CA" sz="1400" dirty="0" smtClean="0">
                <a:solidFill>
                  <a:schemeClr val="accent3">
                    <a:lumMod val="25000"/>
                  </a:schemeClr>
                </a:solidFill>
                <a:latin typeface="Abadi" panose="020B0604020104020204" pitchFamily="34" charset="0"/>
              </a:rPr>
              <a:t>mission</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5 records where launch sites begin with the string </a:t>
            </a:r>
            <a:r>
              <a:rPr lang="en-CA" sz="1400" dirty="0" smtClean="0">
                <a:solidFill>
                  <a:schemeClr val="accent3">
                    <a:lumMod val="25000"/>
                  </a:schemeClr>
                </a:solidFill>
                <a:latin typeface="Abadi" panose="020B0604020104020204" pitchFamily="34" charset="0"/>
              </a:rPr>
              <a:t>'CCA‘</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the total payload mass carried by boosters launched by NASA (CRS</a:t>
            </a:r>
            <a:r>
              <a:rPr lang="en-CA" sz="1400" dirty="0" smtClean="0">
                <a:solidFill>
                  <a:schemeClr val="accent3">
                    <a:lumMod val="25000"/>
                  </a:schemeClr>
                </a:solidFill>
                <a:latin typeface="Abadi" panose="020B0604020104020204" pitchFamily="34" charset="0"/>
              </a:rPr>
              <a:t>)</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average payload mass carried by booster version F9 </a:t>
            </a:r>
            <a:r>
              <a:rPr lang="en-CA" sz="1400" dirty="0" smtClean="0">
                <a:solidFill>
                  <a:schemeClr val="accent3">
                    <a:lumMod val="25000"/>
                  </a:schemeClr>
                </a:solidFill>
                <a:latin typeface="Abadi" panose="020B0604020104020204" pitchFamily="34" charset="0"/>
              </a:rPr>
              <a:t>v1.1</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date when the first </a:t>
            </a:r>
            <a:r>
              <a:rPr lang="en-CA" sz="1400" dirty="0" smtClean="0">
                <a:solidFill>
                  <a:schemeClr val="accent3">
                    <a:lumMod val="25000"/>
                  </a:schemeClr>
                </a:solidFill>
                <a:latin typeface="Abadi" panose="020B0604020104020204" pitchFamily="34" charset="0"/>
              </a:rPr>
              <a:t>successful </a:t>
            </a:r>
            <a:r>
              <a:rPr lang="en-CA" sz="1400" dirty="0">
                <a:solidFill>
                  <a:schemeClr val="accent3">
                    <a:lumMod val="25000"/>
                  </a:schemeClr>
                </a:solidFill>
                <a:latin typeface="Abadi" panose="020B0604020104020204" pitchFamily="34" charset="0"/>
              </a:rPr>
              <a:t>landing outcome in ground pad was </a:t>
            </a:r>
            <a:r>
              <a:rPr lang="en-CA" sz="1400" dirty="0" smtClean="0">
                <a:solidFill>
                  <a:schemeClr val="accent3">
                    <a:lumMod val="25000"/>
                  </a:schemeClr>
                </a:solidFill>
                <a:latin typeface="Abadi" panose="020B0604020104020204" pitchFamily="34" charset="0"/>
              </a:rPr>
              <a:t>achieved.</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a:t>
            </a:r>
            <a:r>
              <a:rPr lang="en-CA" sz="1400" dirty="0" smtClean="0">
                <a:solidFill>
                  <a:schemeClr val="accent3">
                    <a:lumMod val="25000"/>
                  </a:schemeClr>
                </a:solidFill>
                <a:latin typeface="Abadi" panose="020B0604020104020204" pitchFamily="34" charset="0"/>
              </a:rPr>
              <a:t>6000</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total number of successful and failure mission </a:t>
            </a:r>
            <a:r>
              <a:rPr lang="en-CA" sz="1400" dirty="0" smtClean="0">
                <a:solidFill>
                  <a:schemeClr val="accent3">
                    <a:lumMod val="25000"/>
                  </a:schemeClr>
                </a:solidFill>
                <a:latin typeface="Abadi" panose="020B0604020104020204" pitchFamily="34" charset="0"/>
              </a:rPr>
              <a:t>outcomes</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names of the </a:t>
            </a:r>
            <a:r>
              <a:rPr lang="en-CA" sz="1400" dirty="0" err="1">
                <a:solidFill>
                  <a:schemeClr val="accent3">
                    <a:lumMod val="25000"/>
                  </a:schemeClr>
                </a:solidFill>
                <a:latin typeface="Abadi" panose="020B0604020104020204" pitchFamily="34" charset="0"/>
              </a:rPr>
              <a:t>booster_versions</a:t>
            </a:r>
            <a:r>
              <a:rPr lang="en-CA" sz="1400" dirty="0">
                <a:solidFill>
                  <a:schemeClr val="accent3">
                    <a:lumMod val="25000"/>
                  </a:schemeClr>
                </a:solidFill>
                <a:latin typeface="Abadi" panose="020B0604020104020204" pitchFamily="34" charset="0"/>
              </a:rPr>
              <a:t> which have carried the maximum payload mass. Use a </a:t>
            </a:r>
            <a:r>
              <a:rPr lang="en-CA" sz="1400" dirty="0" smtClean="0">
                <a:solidFill>
                  <a:schemeClr val="accent3">
                    <a:lumMod val="25000"/>
                  </a:schemeClr>
                </a:solidFill>
                <a:latin typeface="Abadi" panose="020B0604020104020204" pitchFamily="34" charset="0"/>
              </a:rPr>
              <a:t>subquery</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records which will display the month names, failure </a:t>
            </a:r>
            <a:r>
              <a:rPr lang="en-CA" sz="1400" dirty="0" err="1">
                <a:solidFill>
                  <a:schemeClr val="accent3">
                    <a:lumMod val="25000"/>
                  </a:schemeClr>
                </a:solidFill>
                <a:latin typeface="Abadi" panose="020B0604020104020204" pitchFamily="34" charset="0"/>
              </a:rPr>
              <a:t>landing_outcomes</a:t>
            </a:r>
            <a:r>
              <a:rPr lang="en-CA" sz="1400" dirty="0">
                <a:solidFill>
                  <a:schemeClr val="accent3">
                    <a:lumMod val="25000"/>
                  </a:schemeClr>
                </a:solidFill>
                <a:latin typeface="Abadi" panose="020B0604020104020204" pitchFamily="34" charset="0"/>
              </a:rPr>
              <a:t> in drone ship ,booster versions, </a:t>
            </a:r>
            <a:r>
              <a:rPr lang="en-CA" sz="1400" dirty="0" err="1">
                <a:solidFill>
                  <a:schemeClr val="accent3">
                    <a:lumMod val="25000"/>
                  </a:schemeClr>
                </a:solidFill>
                <a:latin typeface="Abadi" panose="020B0604020104020204" pitchFamily="34" charset="0"/>
              </a:rPr>
              <a:t>launch_site</a:t>
            </a:r>
            <a:r>
              <a:rPr lang="en-CA" sz="1400" dirty="0">
                <a:solidFill>
                  <a:schemeClr val="accent3">
                    <a:lumMod val="25000"/>
                  </a:schemeClr>
                </a:solidFill>
                <a:latin typeface="Abadi" panose="020B0604020104020204" pitchFamily="34" charset="0"/>
              </a:rPr>
              <a:t> for the months in year </a:t>
            </a:r>
            <a:r>
              <a:rPr lang="en-CA" sz="1400" dirty="0" smtClean="0">
                <a:solidFill>
                  <a:schemeClr val="accent3">
                    <a:lumMod val="25000"/>
                  </a:schemeClr>
                </a:solidFill>
                <a:latin typeface="Abadi" panose="020B0604020104020204" pitchFamily="34" charset="0"/>
              </a:rPr>
              <a:t>2015</a:t>
            </a:r>
          </a:p>
          <a:p>
            <a:pPr lvl="1">
              <a:lnSpc>
                <a:spcPct val="100000"/>
              </a:lnSpc>
              <a:spcBef>
                <a:spcPts val="1400"/>
              </a:spcBef>
            </a:pPr>
            <a:r>
              <a:rPr lang="en-CA" sz="1400" dirty="0" smtClean="0">
                <a:solidFill>
                  <a:schemeClr val="accent3">
                    <a:lumMod val="25000"/>
                  </a:schemeClr>
                </a:solidFill>
                <a:latin typeface="Abadi" panose="020B0604020104020204" pitchFamily="34" charset="0"/>
              </a:rPr>
              <a:t>Rank </a:t>
            </a:r>
            <a:r>
              <a:rPr lang="en-CA" sz="1400" dirty="0">
                <a:solidFill>
                  <a:schemeClr val="accent3">
                    <a:lumMod val="25000"/>
                  </a:schemeClr>
                </a:solidFill>
                <a:latin typeface="Abadi" panose="020B0604020104020204" pitchFamily="34" charset="0"/>
              </a:rPr>
              <a:t>the count of landing outcomes (such as Failure (drone ship) or Success (ground pad)) between the date 2010-06-04 and 2017-03-20, in descending order</a:t>
            </a:r>
            <a:r>
              <a:rPr lang="en-CA" sz="1400" dirty="0" smtClean="0">
                <a:solidFill>
                  <a:schemeClr val="accent3">
                    <a:lumMod val="25000"/>
                  </a:schemeClr>
                </a:solidFill>
                <a:latin typeface="Abadi" panose="020B0604020104020204" pitchFamily="34" charset="0"/>
              </a:rPr>
              <a:t>.</a:t>
            </a:r>
            <a:endParaRPr lang="en-US" sz="1400" dirty="0" smtClean="0">
              <a:solidFill>
                <a:schemeClr val="accent3">
                  <a:lumMod val="25000"/>
                </a:schemeClr>
              </a:solidFill>
              <a:latin typeface="Abadi" panose="020B0604020104020204" pitchFamily="34" charset="0"/>
            </a:endParaRPr>
          </a:p>
          <a:p>
            <a:pPr>
              <a:lnSpc>
                <a:spcPct val="100000"/>
              </a:lnSpc>
              <a:spcBef>
                <a:spcPts val="14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of </a:t>
            </a:r>
            <a:r>
              <a:rPr lang="en-US" sz="1800" dirty="0" smtClean="0">
                <a:solidFill>
                  <a:schemeClr val="accent3">
                    <a:lumMod val="25000"/>
                  </a:schemeClr>
                </a:solidFill>
                <a:latin typeface="Abadi" panose="020B0604020104020204" pitchFamily="34" charset="0"/>
              </a:rPr>
              <a:t>EDA </a:t>
            </a:r>
            <a:r>
              <a:rPr lang="en-US" sz="1800" dirty="0">
                <a:solidFill>
                  <a:schemeClr val="accent3">
                    <a:lumMod val="25000"/>
                  </a:schemeClr>
                </a:solidFill>
                <a:latin typeface="Abadi" panose="020B0604020104020204" pitchFamily="34" charset="0"/>
              </a:rPr>
              <a:t>with SQL notebook</a:t>
            </a:r>
            <a:r>
              <a:rPr lang="en-US" sz="1800" dirty="0" smtClean="0">
                <a:solidFill>
                  <a:schemeClr val="accent3">
                    <a:lumMod val="25000"/>
                  </a:schemeClr>
                </a:solidFill>
                <a:latin typeface="Abadi" panose="020B0604020104020204" pitchFamily="34" charset="0"/>
              </a:rPr>
              <a:t>: </a:t>
            </a:r>
            <a:r>
              <a:rPr lang="en-US" sz="1600" dirty="0" smtClean="0">
                <a:solidFill>
                  <a:schemeClr val="accent3">
                    <a:lumMod val="25000"/>
                  </a:schemeClr>
                </a:solidFill>
                <a:latin typeface="Abadi" panose="020B0604020104020204" pitchFamily="34" charset="0"/>
                <a:hlinkClick r:id="rId3"/>
              </a:rPr>
              <a:t>https</a:t>
            </a:r>
            <a:r>
              <a:rPr lang="en-US" sz="1600" dirty="0">
                <a:solidFill>
                  <a:schemeClr val="accent3">
                    <a:lumMod val="25000"/>
                  </a:schemeClr>
                </a:solidFill>
                <a:latin typeface="Abadi" panose="020B0604020104020204" pitchFamily="34" charset="0"/>
                <a:hlinkClick r:id="rId3"/>
              </a:rPr>
              <a:t>://</a:t>
            </a:r>
            <a:r>
              <a:rPr lang="en-US" sz="1600" dirty="0" smtClean="0">
                <a:solidFill>
                  <a:schemeClr val="accent3">
                    <a:lumMod val="25000"/>
                  </a:schemeClr>
                </a:solidFill>
                <a:latin typeface="Abadi" panose="020B0604020104020204" pitchFamily="34" charset="0"/>
                <a:hlinkClick r:id="rId3"/>
              </a:rPr>
              <a:t>github.com/200joyce/Capstone/blob/main/jupyter-labs-eda-sql-coursera_sqllite_wk2_2.ipynb</a:t>
            </a:r>
            <a:endParaRPr lang="en-US" sz="16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a:t>
            </a:r>
            <a:r>
              <a:rPr lang="en-US" sz="2200" dirty="0" smtClean="0">
                <a:solidFill>
                  <a:schemeClr val="accent3">
                    <a:lumMod val="25000"/>
                  </a:schemeClr>
                </a:solidFill>
                <a:latin typeface="Abadi" panose="020B0604020104020204" pitchFamily="34" charset="0"/>
              </a:rPr>
              <a:t>map</a:t>
            </a:r>
          </a:p>
          <a:p>
            <a:pPr lvl="1">
              <a:lnSpc>
                <a:spcPct val="100000"/>
              </a:lnSpc>
              <a:spcBef>
                <a:spcPts val="1400"/>
              </a:spcBef>
            </a:pPr>
            <a:r>
              <a:rPr lang="en-CA" sz="1800" dirty="0">
                <a:solidFill>
                  <a:schemeClr val="accent3">
                    <a:lumMod val="25000"/>
                  </a:schemeClr>
                </a:solidFill>
                <a:latin typeface="Abadi" panose="020B0604020104020204" pitchFamily="34" charset="0"/>
              </a:rPr>
              <a:t>first need to create a folium Map object, with an initial center location to be NASA Johnson Space Center at Houston, </a:t>
            </a:r>
            <a:r>
              <a:rPr lang="en-CA" sz="1800" dirty="0" smtClean="0">
                <a:solidFill>
                  <a:schemeClr val="accent3">
                    <a:lumMod val="25000"/>
                  </a:schemeClr>
                </a:solidFill>
                <a:latin typeface="Abadi" panose="020B0604020104020204" pitchFamily="34" charset="0"/>
              </a:rPr>
              <a:t>Texas</a:t>
            </a:r>
          </a:p>
          <a:p>
            <a:pPr lvl="1">
              <a:lnSpc>
                <a:spcPct val="100000"/>
              </a:lnSpc>
              <a:spcBef>
                <a:spcPts val="1400"/>
              </a:spcBef>
            </a:pPr>
            <a:r>
              <a:rPr lang="en-CA" sz="1800" dirty="0">
                <a:solidFill>
                  <a:schemeClr val="accent3">
                    <a:lumMod val="25000"/>
                  </a:schemeClr>
                </a:solidFill>
                <a:latin typeface="Abadi" panose="020B0604020104020204" pitchFamily="34" charset="0"/>
              </a:rPr>
              <a:t> use </a:t>
            </a:r>
            <a:r>
              <a:rPr lang="en-CA" sz="1800" dirty="0" err="1">
                <a:solidFill>
                  <a:schemeClr val="accent3">
                    <a:lumMod val="25000"/>
                  </a:schemeClr>
                </a:solidFill>
                <a:latin typeface="Abadi" panose="020B0604020104020204" pitchFamily="34" charset="0"/>
              </a:rPr>
              <a:t>folium.Circle</a:t>
            </a:r>
            <a:r>
              <a:rPr lang="en-CA" sz="1800" dirty="0">
                <a:solidFill>
                  <a:schemeClr val="accent3">
                    <a:lumMod val="25000"/>
                  </a:schemeClr>
                </a:solidFill>
                <a:latin typeface="Abadi" panose="020B0604020104020204" pitchFamily="34" charset="0"/>
              </a:rPr>
              <a:t> to add a highlighted circle area with a text label on a specific </a:t>
            </a:r>
            <a:r>
              <a:rPr lang="en-CA" sz="1800" dirty="0" smtClean="0">
                <a:solidFill>
                  <a:schemeClr val="accent3">
                    <a:lumMod val="25000"/>
                  </a:schemeClr>
                </a:solidFill>
                <a:latin typeface="Abadi" panose="020B0604020104020204" pitchFamily="34" charset="0"/>
              </a:rPr>
              <a:t>coordinate</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Create markers for al launch records, will mark if the launch was successful or not</a:t>
            </a:r>
          </a:p>
          <a:p>
            <a:pPr lvl="1">
              <a:lnSpc>
                <a:spcPct val="100000"/>
              </a:lnSpc>
              <a:spcBef>
                <a:spcPts val="1400"/>
              </a:spcBef>
            </a:pPr>
            <a:r>
              <a:rPr lang="en-CA" sz="1400" dirty="0">
                <a:solidFill>
                  <a:schemeClr val="accent3">
                    <a:lumMod val="25000"/>
                  </a:schemeClr>
                </a:solidFill>
                <a:latin typeface="Abadi" panose="020B0604020104020204" pitchFamily="34" charset="0"/>
              </a:rPr>
              <a:t>Draw a </a:t>
            </a:r>
            <a:r>
              <a:rPr lang="en-CA" sz="1400" dirty="0" err="1">
                <a:solidFill>
                  <a:schemeClr val="accent3">
                    <a:lumMod val="25000"/>
                  </a:schemeClr>
                </a:solidFill>
                <a:latin typeface="Abadi" panose="020B0604020104020204" pitchFamily="34" charset="0"/>
              </a:rPr>
              <a:t>PolyLine</a:t>
            </a:r>
            <a:r>
              <a:rPr lang="en-CA" sz="1400" dirty="0">
                <a:solidFill>
                  <a:schemeClr val="accent3">
                    <a:lumMod val="25000"/>
                  </a:schemeClr>
                </a:solidFill>
                <a:latin typeface="Abadi" panose="020B0604020104020204" pitchFamily="34" charset="0"/>
              </a:rPr>
              <a:t> between a launch site to the selected coastline point, so you can draw a line </a:t>
            </a:r>
            <a:r>
              <a:rPr lang="en-CA" sz="1400" dirty="0" err="1">
                <a:solidFill>
                  <a:schemeClr val="accent3">
                    <a:lumMod val="25000"/>
                  </a:schemeClr>
                </a:solidFill>
                <a:latin typeface="Abadi" panose="020B0604020104020204" pitchFamily="34" charset="0"/>
              </a:rPr>
              <a:t>betwee</a:t>
            </a:r>
            <a:r>
              <a:rPr lang="en-CA" sz="1400" dirty="0">
                <a:solidFill>
                  <a:schemeClr val="accent3">
                    <a:lumMod val="25000"/>
                  </a:schemeClr>
                </a:solidFill>
                <a:latin typeface="Abadi" panose="020B0604020104020204" pitchFamily="34" charset="0"/>
              </a:rPr>
              <a:t> a launch site to its closest city, railway, </a:t>
            </a:r>
            <a:r>
              <a:rPr lang="en-CA" sz="1400" dirty="0" smtClean="0">
                <a:solidFill>
                  <a:schemeClr val="accent3">
                    <a:lumMod val="25000"/>
                  </a:schemeClr>
                </a:solidFill>
                <a:latin typeface="Abadi" panose="020B0604020104020204" pitchFamily="34" charset="0"/>
              </a:rPr>
              <a:t>highway.</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a:t>
            </a:r>
            <a:r>
              <a:rPr lang="en-US" sz="2200" dirty="0" smtClean="0">
                <a:solidFill>
                  <a:schemeClr val="accent3">
                    <a:lumMod val="25000"/>
                  </a:schemeClr>
                </a:solidFill>
                <a:latin typeface="Abadi" panose="020B0604020104020204" pitchFamily="34" charset="0"/>
              </a:rPr>
              <a:t>interactive </a:t>
            </a:r>
            <a:r>
              <a:rPr lang="en-US" sz="2200" dirty="0">
                <a:solidFill>
                  <a:schemeClr val="accent3">
                    <a:lumMod val="25000"/>
                  </a:schemeClr>
                </a:solidFill>
                <a:latin typeface="Abadi" panose="020B0604020104020204" pitchFamily="34" charset="0"/>
              </a:rPr>
              <a:t>map with Folium map: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github.com/200joyce/Capstone/blob/main/lab_jupyter_launch_site_location.jupyterlite_wk3_1_FoliumLab.ipynb</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28468"/>
            <a:ext cx="9745589" cy="484849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Build </a:t>
            </a:r>
            <a:r>
              <a:rPr lang="en-US" sz="2200" dirty="0">
                <a:solidFill>
                  <a:schemeClr val="accent3">
                    <a:lumMod val="25000"/>
                  </a:schemeClr>
                </a:solidFill>
                <a:latin typeface="Abadi" panose="020B0604020104020204" pitchFamily="34" charset="0"/>
              </a:rPr>
              <a:t>an interactive Dashboard Application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lnSpc>
                <a:spcPct val="100000"/>
              </a:lnSpc>
              <a:spcBef>
                <a:spcPts val="1400"/>
              </a:spcBef>
            </a:pPr>
            <a:r>
              <a:rPr lang="en-CA" sz="1800" dirty="0"/>
              <a:t>Add a Launch Site Drop-down Input </a:t>
            </a:r>
            <a:r>
              <a:rPr lang="en-CA" sz="1800" dirty="0" smtClean="0"/>
              <a:t>Component</a:t>
            </a:r>
          </a:p>
          <a:p>
            <a:pPr lvl="1">
              <a:lnSpc>
                <a:spcPct val="100000"/>
              </a:lnSpc>
              <a:spcBef>
                <a:spcPts val="1400"/>
              </a:spcBef>
            </a:pPr>
            <a:r>
              <a:rPr lang="en-CA" sz="1800" dirty="0">
                <a:solidFill>
                  <a:schemeClr val="accent3">
                    <a:lumMod val="25000"/>
                  </a:schemeClr>
                </a:solidFill>
                <a:latin typeface="Abadi" panose="020B0604020104020204" pitchFamily="34" charset="0"/>
              </a:rPr>
              <a:t>Add a callback function to render success-pie-chart based on selected site </a:t>
            </a:r>
            <a:r>
              <a:rPr lang="en-CA" sz="1800" dirty="0" smtClean="0">
                <a:solidFill>
                  <a:schemeClr val="accent3">
                    <a:lumMod val="25000"/>
                  </a:schemeClr>
                </a:solidFill>
                <a:latin typeface="Abadi" panose="020B0604020104020204" pitchFamily="34" charset="0"/>
              </a:rPr>
              <a:t>dropdown</a:t>
            </a:r>
          </a:p>
          <a:p>
            <a:pPr lvl="1">
              <a:lnSpc>
                <a:spcPct val="100000"/>
              </a:lnSpc>
              <a:spcBef>
                <a:spcPts val="1400"/>
              </a:spcBef>
            </a:pPr>
            <a:r>
              <a:rPr lang="en-CA" sz="1800" dirty="0">
                <a:solidFill>
                  <a:schemeClr val="accent3">
                    <a:lumMod val="25000"/>
                  </a:schemeClr>
                </a:solidFill>
                <a:latin typeface="Abadi" panose="020B0604020104020204" pitchFamily="34" charset="0"/>
              </a:rPr>
              <a:t> Add a Range Slider to Select </a:t>
            </a:r>
            <a:r>
              <a:rPr lang="en-CA" sz="1800" dirty="0" smtClean="0">
                <a:solidFill>
                  <a:schemeClr val="accent3">
                    <a:lumMod val="25000"/>
                  </a:schemeClr>
                </a:solidFill>
                <a:latin typeface="Abadi" panose="020B0604020104020204" pitchFamily="34" charset="0"/>
              </a:rPr>
              <a:t>Payload</a:t>
            </a:r>
          </a:p>
          <a:p>
            <a:pPr lvl="1">
              <a:lnSpc>
                <a:spcPct val="100000"/>
              </a:lnSpc>
              <a:spcBef>
                <a:spcPts val="1400"/>
              </a:spcBef>
            </a:pPr>
            <a:r>
              <a:rPr lang="en-CA" sz="1800" dirty="0">
                <a:solidFill>
                  <a:schemeClr val="accent3">
                    <a:lumMod val="25000"/>
                  </a:schemeClr>
                </a:solidFill>
                <a:latin typeface="Abadi" panose="020B0604020104020204" pitchFamily="34" charset="0"/>
              </a:rPr>
              <a:t>Add a callback function to render the success-payload-scatter-chart scatter plot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pie </a:t>
            </a:r>
            <a:r>
              <a:rPr lang="en-US" sz="2200" dirty="0">
                <a:solidFill>
                  <a:schemeClr val="accent3">
                    <a:lumMod val="25000"/>
                  </a:schemeClr>
                </a:solidFill>
                <a:latin typeface="Abadi" panose="020B0604020104020204" pitchFamily="34" charset="0"/>
              </a:rPr>
              <a:t>charts </a:t>
            </a:r>
            <a:r>
              <a:rPr lang="en-US" sz="2200" dirty="0" smtClean="0">
                <a:solidFill>
                  <a:schemeClr val="accent3">
                    <a:lumMod val="25000"/>
                  </a:schemeClr>
                </a:solidFill>
                <a:latin typeface="Abadi" panose="020B0604020104020204" pitchFamily="34" charset="0"/>
              </a:rPr>
              <a:t>shows the total percentage of </a:t>
            </a:r>
            <a:r>
              <a:rPr lang="en-US" sz="2200" dirty="0">
                <a:solidFill>
                  <a:schemeClr val="accent3">
                    <a:lumMod val="25000"/>
                  </a:schemeClr>
                </a:solidFill>
                <a:latin typeface="Abadi" panose="020B0604020104020204" pitchFamily="34" charset="0"/>
              </a:rPr>
              <a:t>launches by </a:t>
            </a:r>
            <a:r>
              <a:rPr lang="en-US" sz="2200" dirty="0" smtClean="0">
                <a:solidFill>
                  <a:schemeClr val="accent3">
                    <a:lumMod val="25000"/>
                  </a:schemeClr>
                </a:solidFill>
                <a:latin typeface="Abadi" panose="020B0604020104020204" pitchFamily="34" charset="0"/>
              </a:rPr>
              <a:t>each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plotted </a:t>
            </a:r>
            <a:r>
              <a:rPr lang="en-US" sz="2200" dirty="0">
                <a:solidFill>
                  <a:schemeClr val="accent3">
                    <a:lumMod val="25000"/>
                  </a:schemeClr>
                </a:solidFill>
                <a:latin typeface="Abadi" panose="020B0604020104020204" pitchFamily="34" charset="0"/>
              </a:rPr>
              <a:t>scatter graph </a:t>
            </a:r>
            <a:r>
              <a:rPr lang="en-US" sz="2200" dirty="0" smtClean="0">
                <a:solidFill>
                  <a:schemeClr val="accent3">
                    <a:lumMod val="25000"/>
                  </a:schemeClr>
                </a:solidFill>
                <a:latin typeface="Abadi" panose="020B0604020104020204" pitchFamily="34" charset="0"/>
              </a:rPr>
              <a:t>shows </a:t>
            </a:r>
            <a:r>
              <a:rPr lang="en-US" sz="2200" dirty="0">
                <a:solidFill>
                  <a:schemeClr val="accent3">
                    <a:lumMod val="25000"/>
                  </a:schemeClr>
                </a:solidFill>
                <a:latin typeface="Abadi" panose="020B0604020104020204" pitchFamily="34" charset="0"/>
              </a:rPr>
              <a:t>the relationship with Outcome and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a:t>
            </a:r>
            <a:r>
              <a:rPr lang="en-US" sz="2200" dirty="0">
                <a:solidFill>
                  <a:schemeClr val="accent3">
                    <a:lumMod val="25000"/>
                  </a:schemeClr>
                </a:solidFill>
                <a:latin typeface="Abadi" panose="020B0604020104020204" pitchFamily="34" charset="0"/>
              </a:rPr>
              <a:t>graph </a:t>
            </a:r>
            <a:r>
              <a:rPr lang="en-US" sz="2200" dirty="0" smtClean="0">
                <a:solidFill>
                  <a:schemeClr val="accent3">
                    <a:lumMod val="25000"/>
                  </a:schemeClr>
                </a:solidFill>
                <a:latin typeface="Abadi" panose="020B0604020104020204" pitchFamily="34" charset="0"/>
              </a:rPr>
              <a:t>shows the </a:t>
            </a:r>
            <a:r>
              <a:rPr lang="en-US" sz="2200" dirty="0">
                <a:solidFill>
                  <a:schemeClr val="accent3">
                    <a:lumMod val="25000"/>
                  </a:schemeClr>
                </a:solidFill>
                <a:latin typeface="Abadi" panose="020B0604020104020204" pitchFamily="34" charset="0"/>
              </a:rPr>
              <a:t>relationship with </a:t>
            </a:r>
            <a:r>
              <a:rPr lang="en-US" sz="2200" dirty="0" smtClean="0">
                <a:solidFill>
                  <a:schemeClr val="accent3">
                    <a:lumMod val="25000"/>
                  </a:schemeClr>
                </a:solidFill>
                <a:latin typeface="Abadi" panose="020B0604020104020204" pitchFamily="34" charset="0"/>
              </a:rPr>
              <a:t>each site and </a:t>
            </a:r>
            <a:r>
              <a:rPr lang="en-US" sz="2200" dirty="0">
                <a:solidFill>
                  <a:schemeClr val="accent3">
                    <a:lumMod val="25000"/>
                  </a:schemeClr>
                </a:solidFill>
                <a:latin typeface="Abadi" panose="020B0604020104020204" pitchFamily="34" charset="0"/>
              </a:rPr>
              <a:t>Payload Mass (Kg)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Dash </a:t>
            </a:r>
            <a:r>
              <a:rPr lang="en-US" sz="2200" dirty="0" smtClean="0">
                <a:solidFill>
                  <a:schemeClr val="accent3">
                    <a:lumMod val="25000"/>
                  </a:schemeClr>
                </a:solidFill>
                <a:latin typeface="Abadi" panose="020B0604020104020204" pitchFamily="34" charset="0"/>
              </a:rPr>
              <a:t>lab: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github.com/200joyce/Capstone/blob/main/spacex_dash_app_WithPlotlyDash.py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62974"/>
            <a:ext cx="10515601" cy="5495026"/>
          </a:xfrm>
          <a:prstGeom prst="rect">
            <a:avLst/>
          </a:prstGeom>
        </p:spPr>
        <p:txBody>
          <a:bodyPr>
            <a:normAutofit fontScale="92500" lnSpcReduction="10000"/>
          </a:bodyPr>
          <a:lstStyle/>
          <a:p>
            <a:pPr>
              <a:lnSpc>
                <a:spcPct val="100000"/>
              </a:lnSpc>
              <a:spcBef>
                <a:spcPts val="1400"/>
              </a:spcBef>
            </a:pPr>
            <a:r>
              <a:rPr lang="en-CA" sz="2400" dirty="0" smtClean="0"/>
              <a:t>Perform </a:t>
            </a:r>
            <a:r>
              <a:rPr lang="en-CA" sz="2400" dirty="0"/>
              <a:t>exploratory Data Analysis and determine Training </a:t>
            </a:r>
            <a:r>
              <a:rPr lang="en-CA" sz="2400" dirty="0" smtClean="0"/>
              <a:t>Labels</a:t>
            </a:r>
          </a:p>
          <a:p>
            <a:pPr>
              <a:lnSpc>
                <a:spcPct val="100000"/>
              </a:lnSpc>
              <a:spcBef>
                <a:spcPts val="1400"/>
              </a:spcBef>
            </a:pPr>
            <a:r>
              <a:rPr lang="en-CA" sz="2400" dirty="0"/>
              <a:t>Find best </a:t>
            </a:r>
            <a:r>
              <a:rPr lang="en-CA" sz="2400" dirty="0" err="1"/>
              <a:t>Hyperparameter</a:t>
            </a:r>
            <a:r>
              <a:rPr lang="en-CA" sz="2400" dirty="0"/>
              <a:t> for SVM, Classification Trees and Logistic </a:t>
            </a:r>
            <a:r>
              <a:rPr lang="en-CA" sz="2400" dirty="0" smtClean="0"/>
              <a:t>Regression</a:t>
            </a:r>
          </a:p>
          <a:p>
            <a:pPr>
              <a:lnSpc>
                <a:spcPct val="100000"/>
              </a:lnSpc>
              <a:spcBef>
                <a:spcPts val="1400"/>
              </a:spcBef>
            </a:pPr>
            <a:r>
              <a:rPr lang="en-CA" sz="2400" dirty="0"/>
              <a:t>Find the method performs best using test data</a:t>
            </a:r>
          </a:p>
          <a:p>
            <a:pPr>
              <a:lnSpc>
                <a:spcPct val="100000"/>
              </a:lnSpc>
              <a:spcBef>
                <a:spcPts val="1400"/>
              </a:spcBef>
            </a:pPr>
            <a:r>
              <a:rPr lang="en-CA" sz="2200" dirty="0">
                <a:solidFill>
                  <a:schemeClr val="accent3">
                    <a:lumMod val="25000"/>
                  </a:schemeClr>
                </a:solidFill>
                <a:latin typeface="Abadi" panose="020B0604020104020204" pitchFamily="34" charset="0"/>
              </a:rPr>
              <a:t>Create a </a:t>
            </a:r>
            <a:r>
              <a:rPr lang="en-CA" sz="2200" dirty="0" err="1">
                <a:solidFill>
                  <a:schemeClr val="accent3">
                    <a:lumMod val="25000"/>
                  </a:schemeClr>
                </a:solidFill>
                <a:latin typeface="Abadi" panose="020B0604020104020204" pitchFamily="34" charset="0"/>
              </a:rPr>
              <a:t>NumPy</a:t>
            </a:r>
            <a:r>
              <a:rPr lang="en-CA" sz="2200" dirty="0">
                <a:solidFill>
                  <a:schemeClr val="accent3">
                    <a:lumMod val="25000"/>
                  </a:schemeClr>
                </a:solidFill>
                <a:latin typeface="Abadi" panose="020B0604020104020204" pitchFamily="34" charset="0"/>
              </a:rPr>
              <a:t> array from the column Class in </a:t>
            </a:r>
            <a:r>
              <a:rPr lang="en-CA" sz="2200" dirty="0" smtClean="0">
                <a:solidFill>
                  <a:schemeClr val="accent3">
                    <a:lumMod val="25000"/>
                  </a:schemeClr>
                </a:solidFill>
                <a:latin typeface="Abadi" panose="020B0604020104020204" pitchFamily="34" charset="0"/>
              </a:rPr>
              <a:t>data</a:t>
            </a:r>
          </a:p>
          <a:p>
            <a:pPr>
              <a:lnSpc>
                <a:spcPct val="100000"/>
              </a:lnSpc>
              <a:spcBef>
                <a:spcPts val="1400"/>
              </a:spcBef>
            </a:pPr>
            <a:r>
              <a:rPr lang="en-US" sz="2400" dirty="0"/>
              <a:t>Standardize the data</a:t>
            </a:r>
          </a:p>
          <a:p>
            <a:pPr>
              <a:lnSpc>
                <a:spcPct val="100000"/>
              </a:lnSpc>
              <a:spcBef>
                <a:spcPts val="1400"/>
              </a:spcBef>
            </a:pPr>
            <a:r>
              <a:rPr lang="en-CA" sz="2400" dirty="0"/>
              <a:t>Create a logistic regression object, and calculate the accuracy on the test data</a:t>
            </a:r>
          </a:p>
          <a:p>
            <a:pPr>
              <a:lnSpc>
                <a:spcPct val="100000"/>
              </a:lnSpc>
              <a:spcBef>
                <a:spcPts val="1400"/>
              </a:spcBef>
            </a:pPr>
            <a:r>
              <a:rPr lang="en-CA" sz="2400" dirty="0"/>
              <a:t>Create a support vector machine object</a:t>
            </a:r>
          </a:p>
          <a:p>
            <a:pPr>
              <a:lnSpc>
                <a:spcPct val="100000"/>
              </a:lnSpc>
              <a:spcBef>
                <a:spcPts val="1400"/>
              </a:spcBef>
            </a:pPr>
            <a:r>
              <a:rPr lang="en-CA" sz="2400" dirty="0"/>
              <a:t>Create a decision tree classifier object </a:t>
            </a:r>
          </a:p>
          <a:p>
            <a:pPr>
              <a:lnSpc>
                <a:spcPct val="100000"/>
              </a:lnSpc>
              <a:spcBef>
                <a:spcPts val="1400"/>
              </a:spcBef>
            </a:pPr>
            <a:r>
              <a:rPr lang="en-CA" sz="2400" dirty="0"/>
              <a:t>Create a k nearest neighbors object</a:t>
            </a:r>
            <a:endParaRPr lang="en-US" sz="2400" dirty="0"/>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smtClean="0">
                <a:solidFill>
                  <a:schemeClr val="accent3">
                    <a:lumMod val="25000"/>
                  </a:schemeClr>
                </a:solidFill>
                <a:latin typeface="Abadi" panose="020B0604020104020204" pitchFamily="34" charset="0"/>
              </a:rPr>
              <a:t>predictive </a:t>
            </a:r>
            <a:r>
              <a:rPr lang="en-US" sz="2200" dirty="0">
                <a:solidFill>
                  <a:schemeClr val="accent3">
                    <a:lumMod val="25000"/>
                  </a:schemeClr>
                </a:solidFill>
                <a:latin typeface="Abadi" panose="020B0604020104020204" pitchFamily="34" charset="0"/>
              </a:rPr>
              <a:t>analysis lab: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github.com/200joyce/Capstone/blob/main/SpaceX_Machine_Learning_Prediction_Part_5.jupyterlite_2.ipynb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1362974"/>
            <a:ext cx="10815193" cy="5495026"/>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From this plot, it shows that the launch site with larger flight number has greater success rate.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96381" y="2259820"/>
            <a:ext cx="7386983" cy="34552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45720"/>
            <a:ext cx="11099936" cy="5313871"/>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CCAFS SLC: The greater the payload mass is, the higher the success rate is.</a:t>
            </a:r>
          </a:p>
          <a:p>
            <a:pPr>
              <a:lnSpc>
                <a:spcPct val="100000"/>
              </a:lnSpc>
              <a:spcBef>
                <a:spcPts val="1400"/>
              </a:spcBef>
            </a:pPr>
            <a:r>
              <a:rPr lang="en-CA" sz="2200" dirty="0" smtClean="0">
                <a:solidFill>
                  <a:schemeClr val="accent3">
                    <a:lumMod val="25000"/>
                  </a:schemeClr>
                </a:solidFill>
                <a:latin typeface="Abadi" panose="020B0604020104020204" pitchFamily="34" charset="0"/>
              </a:rPr>
              <a:t>VAFB SLC: Doesn’t have launched for heavy payload mass greater than 10000.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i="1"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979277" y="2778424"/>
            <a:ext cx="5990865" cy="35324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62973"/>
            <a:ext cx="11134442" cy="522760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can see that ES-L1, GEO, HEO, SSO, and VLEO are the Orbits that have high success rate. The SO has the least success rate amongst the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67340" y="2286088"/>
            <a:ext cx="8648700" cy="33813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96815" y="1397479"/>
            <a:ext cx="11300604" cy="531387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LEO: The more the flight number has, the more the orbit is successful.</a:t>
            </a:r>
          </a:p>
          <a:p>
            <a:pPr>
              <a:lnSpc>
                <a:spcPct val="100000"/>
              </a:lnSpc>
              <a:spcBef>
                <a:spcPts val="1400"/>
              </a:spcBef>
            </a:pPr>
            <a:r>
              <a:rPr lang="en-CA" sz="2200" dirty="0" smtClean="0">
                <a:solidFill>
                  <a:schemeClr val="accent3">
                    <a:lumMod val="25000"/>
                  </a:schemeClr>
                </a:solidFill>
                <a:latin typeface="Abadi" panose="020B0604020104020204" pitchFamily="34" charset="0"/>
              </a:rPr>
              <a:t>SSO: don’t have any relationship between Flight and Orbit type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10217" y="2533812"/>
            <a:ext cx="7471284" cy="34917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397479"/>
            <a:ext cx="10687961" cy="519310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LEO: The more heavier the Payload mass is, it is more successful</a:t>
            </a:r>
          </a:p>
          <a:p>
            <a:pPr>
              <a:lnSpc>
                <a:spcPct val="100000"/>
              </a:lnSpc>
              <a:spcBef>
                <a:spcPts val="1400"/>
              </a:spcBef>
            </a:pPr>
            <a:r>
              <a:rPr lang="en-CA" sz="2200" dirty="0" smtClean="0">
                <a:solidFill>
                  <a:schemeClr val="accent3">
                    <a:lumMod val="25000"/>
                  </a:schemeClr>
                </a:solidFill>
                <a:latin typeface="Abadi" panose="020B0604020104020204" pitchFamily="34" charset="0"/>
              </a:rPr>
              <a:t>SSO: No relationship between payload and orbit type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79291" y="2576951"/>
            <a:ext cx="7052454" cy="32482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11214"/>
            <a:ext cx="10515600" cy="5382883"/>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We can </a:t>
            </a:r>
            <a:r>
              <a:rPr lang="en-CA" sz="2400" dirty="0"/>
              <a:t>observe that the </a:t>
            </a:r>
            <a:r>
              <a:rPr lang="en-CA" sz="2400" dirty="0" err="1"/>
              <a:t>sucess</a:t>
            </a:r>
            <a:r>
              <a:rPr lang="en-CA" sz="2400" dirty="0"/>
              <a:t> rate since 2013 kept increasing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1104181" y="1881133"/>
            <a:ext cx="6849374" cy="375852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80226"/>
            <a:ext cx="10841145" cy="47967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the names of the unique launch sites </a:t>
            </a:r>
            <a:r>
              <a:rPr lang="en-CA" sz="2200" dirty="0" smtClean="0">
                <a:solidFill>
                  <a:schemeClr val="accent3">
                    <a:lumMod val="25000"/>
                  </a:schemeClr>
                </a:solidFill>
                <a:latin typeface="Abadi" panose="020B0604020104020204" pitchFamily="34" charset="0"/>
              </a:rPr>
              <a:t>by using Distinct</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1299983" y="2090377"/>
            <a:ext cx="6358948" cy="36720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293962"/>
            <a:ext cx="10375318" cy="529661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5 records where launch sites begin with the string </a:t>
            </a:r>
            <a:r>
              <a:rPr lang="en-CA" sz="2200" dirty="0" smtClean="0">
                <a:solidFill>
                  <a:schemeClr val="accent3">
                    <a:lumMod val="25000"/>
                  </a:schemeClr>
                </a:solidFill>
                <a:latin typeface="Abadi" panose="020B0604020104020204" pitchFamily="34" charset="0"/>
              </a:rPr>
              <a:t>'CCA‘ by using like ‘CCA%’</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211575" y="2215175"/>
            <a:ext cx="6807230" cy="29711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66491"/>
            <a:ext cx="9745589" cy="471047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the total payload mass carried by boosters launched by NASA (CRS</a:t>
            </a:r>
            <a:r>
              <a:rPr lang="en-CA" sz="2200" dirty="0" smtClean="0">
                <a:solidFill>
                  <a:schemeClr val="accent3">
                    <a:lumMod val="25000"/>
                  </a:schemeClr>
                </a:solidFill>
                <a:latin typeface="Abadi" panose="020B0604020104020204" pitchFamily="34" charset="0"/>
              </a:rPr>
              <a:t>) by using sum()</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1" y="2980190"/>
            <a:ext cx="8316105" cy="23814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70008"/>
            <a:ext cx="10515601" cy="500332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average payload mass carried by booster version F9 </a:t>
            </a:r>
            <a:r>
              <a:rPr lang="en-CA" sz="2200" dirty="0" smtClean="0">
                <a:solidFill>
                  <a:schemeClr val="accent3">
                    <a:lumMod val="25000"/>
                  </a:schemeClr>
                </a:solidFill>
                <a:latin typeface="Abadi" panose="020B0604020104020204" pitchFamily="34" charset="0"/>
              </a:rPr>
              <a:t>v1.1 by using </a:t>
            </a:r>
            <a:r>
              <a:rPr lang="en-CA" sz="2200" dirty="0" err="1" smtClean="0">
                <a:solidFill>
                  <a:schemeClr val="accent3">
                    <a:lumMod val="25000"/>
                  </a:schemeClr>
                </a:solidFill>
                <a:latin typeface="Abadi" panose="020B0604020104020204" pitchFamily="34" charset="0"/>
              </a:rPr>
              <a:t>avg</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909277" y="2380892"/>
            <a:ext cx="8334088" cy="29686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31984"/>
            <a:ext cx="10687962" cy="521035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List the date when the first </a:t>
            </a:r>
            <a:r>
              <a:rPr lang="en-CA" sz="2200" dirty="0" err="1">
                <a:solidFill>
                  <a:schemeClr val="accent3">
                    <a:lumMod val="25000"/>
                  </a:schemeClr>
                </a:solidFill>
                <a:latin typeface="Abadi"/>
              </a:rPr>
              <a:t>succesful</a:t>
            </a:r>
            <a:r>
              <a:rPr lang="en-CA" sz="2200" dirty="0">
                <a:solidFill>
                  <a:schemeClr val="accent3">
                    <a:lumMod val="25000"/>
                  </a:schemeClr>
                </a:solidFill>
                <a:latin typeface="Abadi"/>
              </a:rPr>
              <a:t> landing outcome in ground pad was </a:t>
            </a:r>
            <a:r>
              <a:rPr lang="en-CA" sz="2200" dirty="0" smtClean="0">
                <a:solidFill>
                  <a:schemeClr val="accent3">
                    <a:lumMod val="25000"/>
                  </a:schemeClr>
                </a:solidFill>
                <a:latin typeface="Abadi"/>
              </a:rPr>
              <a:t>achieved by using min(date)</a:t>
            </a:r>
            <a:endParaRPr lang="en-US"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075314" y="2208362"/>
            <a:ext cx="6550437" cy="29821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7478"/>
            <a:ext cx="10687962" cy="5175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98956" y="2540463"/>
            <a:ext cx="10534526" cy="3485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334125"/>
            <a:ext cx="10326708" cy="524655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Request API to collect Data</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Complete the Data Collection with Web Scraping </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Complete EDA with SQL</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Build an Interactive Dashboard with </a:t>
            </a:r>
            <a:r>
              <a:rPr lang="en-CA" sz="1800" dirty="0" err="1" smtClean="0">
                <a:solidFill>
                  <a:schemeClr val="accent3">
                    <a:lumMod val="25000"/>
                  </a:schemeClr>
                </a:solidFill>
                <a:latin typeface="Abadi" panose="020B0604020104020204" pitchFamily="34" charset="0"/>
              </a:rPr>
              <a:t>Ploty</a:t>
            </a:r>
            <a:r>
              <a:rPr lang="en-CA"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Clean the requested data</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Exploratory Analysis </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314793"/>
            <a:ext cx="10515600" cy="6595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4732"/>
            <a:ext cx="10515601" cy="47622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 by using group by</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019353" y="2672211"/>
            <a:ext cx="8420011" cy="27796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4732"/>
            <a:ext cx="10515601" cy="5296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 by using </a:t>
            </a:r>
            <a:r>
              <a:rPr lang="en-CA" sz="2200" dirty="0">
                <a:solidFill>
                  <a:schemeClr val="accent3">
                    <a:lumMod val="25000"/>
                  </a:schemeClr>
                </a:solidFill>
                <a:latin typeface="Abadi" panose="020B0604020104020204" pitchFamily="34" charset="0"/>
              </a:rPr>
              <a:t>where PAYLOAD_MASS__KG_=(select max(PAYLOAD_MASS__KG_) from SPACEXTBL</a:t>
            </a:r>
            <a:r>
              <a:rPr lang="en-CA" sz="2200" dirty="0" smtClean="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133385" y="2529876"/>
            <a:ext cx="8372475" cy="41814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293962"/>
            <a:ext cx="10515601" cy="48830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 </a:t>
            </a:r>
            <a:r>
              <a:rPr lang="en-US" sz="2200" dirty="0">
                <a:solidFill>
                  <a:schemeClr val="accent3">
                    <a:lumMod val="25000"/>
                  </a:schemeClr>
                </a:solidFill>
                <a:latin typeface="Abadi"/>
              </a:rPr>
              <a:t>by using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a:t>
            </a: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053720" y="2445858"/>
            <a:ext cx="7667625" cy="28289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28468"/>
            <a:ext cx="10687962" cy="53311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 by using order by DATE DESC</a:t>
            </a: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301760" y="2667973"/>
            <a:ext cx="5413294" cy="35584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58792" y="1311214"/>
            <a:ext cx="11749178" cy="5417389"/>
          </a:xfrm>
          <a:prstGeom prst="rect">
            <a:avLst/>
          </a:prstGeom>
        </p:spPr>
        <p:txBody>
          <a:bodyPr lIns="91440" tIns="45720" rIns="91440" bIns="45720" anchor="t">
            <a:normAutofit/>
          </a:bodyPr>
          <a:lstStyle/>
          <a:p>
            <a:pPr>
              <a:lnSpc>
                <a:spcPct val="100000"/>
              </a:lnSpc>
              <a:spcBef>
                <a:spcPts val="1400"/>
              </a:spcBef>
            </a:pPr>
            <a:r>
              <a:rPr lang="en-CA" sz="2200" dirty="0" smtClean="0">
                <a:solidFill>
                  <a:schemeClr val="accent3">
                    <a:lumMod val="25000"/>
                  </a:schemeClr>
                </a:solidFill>
                <a:latin typeface="Abadi"/>
              </a:rPr>
              <a:t>All launch sites are in very close proximity to the coast</a:t>
            </a:r>
          </a:p>
          <a:p>
            <a:pPr>
              <a:lnSpc>
                <a:spcPct val="100000"/>
              </a:lnSpc>
              <a:spcBef>
                <a:spcPts val="1400"/>
              </a:spcBef>
            </a:pPr>
            <a:r>
              <a:rPr lang="en-CA" sz="2200" dirty="0" smtClean="0">
                <a:solidFill>
                  <a:schemeClr val="accent3">
                    <a:lumMod val="25000"/>
                  </a:schemeClr>
                </a:solidFill>
                <a:latin typeface="Abadi"/>
              </a:rPr>
              <a:t>All launch sites are in hot place</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The generated map with marked launch sites</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449202" y="2300645"/>
            <a:ext cx="6600825" cy="34385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311214"/>
            <a:ext cx="9745589" cy="554678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Green marker represents success; red marker represents failed</a:t>
            </a: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Mark the success/failed launches for each site on the map</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399945" y="2031723"/>
            <a:ext cx="7019476" cy="41057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93298" y="1328468"/>
            <a:ext cx="11404121" cy="5400136"/>
          </a:xfrm>
          <a:prstGeom prst="rect">
            <a:avLst/>
          </a:prstGeom>
        </p:spPr>
        <p:txBody>
          <a:bodyPr lIns="91440" tIns="45720" rIns="91440" bIns="45720" anchor="t">
            <a:normAutofit/>
          </a:bodyPr>
          <a:lstStyle/>
          <a:p>
            <a:pPr marL="0" indent="0">
              <a:lnSpc>
                <a:spcPct val="100000"/>
              </a:lnSpc>
              <a:spcBef>
                <a:spcPts val="1400"/>
              </a:spcBef>
              <a:buNone/>
            </a:pPr>
            <a:endParaRPr lang="en-CA" sz="2200" dirty="0" smtClean="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Calculate the distances between a launch site to its proximities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33700" y="2232584"/>
            <a:ext cx="5178544" cy="2505747"/>
          </a:xfrm>
          <a:prstGeom prst="rect">
            <a:avLst/>
          </a:prstGeom>
        </p:spPr>
      </p:pic>
      <p:pic>
        <p:nvPicPr>
          <p:cNvPr id="4" name="Picture 3"/>
          <p:cNvPicPr>
            <a:picLocks noChangeAspect="1"/>
          </p:cNvPicPr>
          <p:nvPr/>
        </p:nvPicPr>
        <p:blipFill>
          <a:blip r:embed="rId4"/>
          <a:stretch>
            <a:fillRect/>
          </a:stretch>
        </p:blipFill>
        <p:spPr>
          <a:xfrm>
            <a:off x="480384" y="5190779"/>
            <a:ext cx="1343025" cy="1066800"/>
          </a:xfrm>
          <a:prstGeom prst="rect">
            <a:avLst/>
          </a:prstGeom>
        </p:spPr>
      </p:pic>
      <p:pic>
        <p:nvPicPr>
          <p:cNvPr id="6" name="Picture 5"/>
          <p:cNvPicPr>
            <a:picLocks noChangeAspect="1"/>
          </p:cNvPicPr>
          <p:nvPr/>
        </p:nvPicPr>
        <p:blipFill>
          <a:blip r:embed="rId5"/>
          <a:stretch>
            <a:fillRect/>
          </a:stretch>
        </p:blipFill>
        <p:spPr>
          <a:xfrm>
            <a:off x="2741910" y="4824066"/>
            <a:ext cx="1762125" cy="1800225"/>
          </a:xfrm>
          <a:prstGeom prst="rect">
            <a:avLst/>
          </a:prstGeom>
        </p:spPr>
      </p:pic>
      <p:pic>
        <p:nvPicPr>
          <p:cNvPr id="7" name="Picture 6"/>
          <p:cNvPicPr>
            <a:picLocks noChangeAspect="1"/>
          </p:cNvPicPr>
          <p:nvPr/>
        </p:nvPicPr>
        <p:blipFill>
          <a:blip r:embed="rId6"/>
          <a:stretch>
            <a:fillRect/>
          </a:stretch>
        </p:blipFill>
        <p:spPr>
          <a:xfrm>
            <a:off x="5658928" y="4979100"/>
            <a:ext cx="3269290" cy="16451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293962"/>
            <a:ext cx="9745589" cy="488300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KSC LC-39 has the most success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Total Success Launches By All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91421" y="1601188"/>
            <a:ext cx="6350602" cy="27292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379094"/>
            <a:ext cx="11074121" cy="524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spcBef>
                <a:spcPts val="1400"/>
              </a:spcBef>
              <a:buNone/>
            </a:pPr>
            <a:r>
              <a:rPr lang="en-CA" sz="1800" dirty="0">
                <a:solidFill>
                  <a:schemeClr val="accent3">
                    <a:lumMod val="25000"/>
                  </a:schemeClr>
                </a:solidFill>
                <a:latin typeface="Abadi" panose="020B0604020104020204" pitchFamily="34" charset="0"/>
              </a:rPr>
              <a:t>S</a:t>
            </a:r>
            <a:r>
              <a:rPr lang="en-CA" sz="1800" dirty="0" smtClean="0">
                <a:solidFill>
                  <a:schemeClr val="accent3">
                    <a:lumMod val="25000"/>
                  </a:schemeClr>
                </a:solidFill>
                <a:latin typeface="Abadi" panose="020B0604020104020204" pitchFamily="34" charset="0"/>
              </a:rPr>
              <a:t>paceX </a:t>
            </a:r>
            <a:r>
              <a:rPr lang="en-CA" sz="1800" dirty="0">
                <a:solidFill>
                  <a:schemeClr val="accent3">
                    <a:lumMod val="25000"/>
                  </a:schemeClr>
                </a:solidFill>
                <a:latin typeface="Abadi" panose="020B0604020104020204" pitchFamily="34" charset="0"/>
              </a:rPr>
              <a:t>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CA" sz="1800" dirty="0" smtClean="0">
                <a:solidFill>
                  <a:schemeClr val="accent3">
                    <a:lumMod val="25000"/>
                  </a:schemeClr>
                </a:solidFill>
                <a:latin typeface="Abadi" panose="020B0604020104020204" pitchFamily="34" charset="0"/>
              </a:rPr>
              <a:t>Why the first stage doesn’t land or crash</a:t>
            </a:r>
          </a:p>
          <a:p>
            <a:pPr lvl="1">
              <a:spcBef>
                <a:spcPts val="1400"/>
              </a:spcBef>
            </a:pPr>
            <a:r>
              <a:rPr lang="en-CA" sz="1800" dirty="0" smtClean="0">
                <a:solidFill>
                  <a:schemeClr val="accent3">
                    <a:lumMod val="25000"/>
                  </a:schemeClr>
                </a:solidFill>
                <a:latin typeface="Abadi" panose="020B0604020104020204" pitchFamily="34" charset="0"/>
              </a:rPr>
              <a:t>The cost of each launch</a:t>
            </a:r>
          </a:p>
          <a:p>
            <a:pPr lvl="1">
              <a:spcBef>
                <a:spcPts val="1400"/>
              </a:spcBef>
            </a:pPr>
            <a:r>
              <a:rPr lang="en-CA" sz="1800" dirty="0" smtClean="0">
                <a:solidFill>
                  <a:schemeClr val="accent3">
                    <a:lumMod val="25000"/>
                  </a:schemeClr>
                </a:solidFill>
                <a:latin typeface="Abadi" panose="020B0604020104020204" pitchFamily="34" charset="0"/>
              </a:rPr>
              <a:t>Predictive Analysis</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328468"/>
            <a:ext cx="10551583" cy="484849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CA" sz="2200" dirty="0" smtClean="0">
                <a:solidFill>
                  <a:schemeClr val="accent3">
                    <a:lumMod val="25000"/>
                  </a:schemeClr>
                </a:solidFill>
                <a:latin typeface="Abadi"/>
              </a:rPr>
              <a:t>The success rate is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Total Success Launches for site KSC LC-39</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34027" y="1502839"/>
            <a:ext cx="10949796" cy="38317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574870" y="1328468"/>
            <a:ext cx="10905880" cy="4848495"/>
          </a:xfrm>
          <a:prstGeom prst="rect">
            <a:avLst/>
          </a:prstGeom>
        </p:spPr>
        <p:txBody>
          <a:bodyPr lIns="91440" tIns="45720" rIns="91440" bIns="45720" anchor="t">
            <a:normAutofit/>
          </a:bodyPr>
          <a:lstStyle/>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CA" sz="2200" dirty="0" smtClean="0">
                <a:solidFill>
                  <a:schemeClr val="accent3">
                    <a:lumMod val="25000"/>
                  </a:schemeClr>
                </a:solidFill>
                <a:latin typeface="Abadi"/>
              </a:rPr>
              <a:t>The most successful launches happened at Payload mass from 2900 to 5000kg.</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The Scatter Chart to show values for All sites </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50915" y="1448594"/>
            <a:ext cx="10353791" cy="33636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65069" y="1425833"/>
            <a:ext cx="10892903" cy="459974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The Decision Tree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1293962"/>
            <a:ext cx="10687961" cy="5564038"/>
          </a:xfrm>
          <a:prstGeom prst="rect">
            <a:avLst/>
          </a:prstGeom>
        </p:spPr>
        <p:txBody>
          <a:bodyPr>
            <a:normAutofit/>
          </a:bodyPr>
          <a:lstStyle/>
          <a:p>
            <a:pPr>
              <a:lnSpc>
                <a:spcPct val="100000"/>
              </a:lnSpc>
              <a:spcBef>
                <a:spcPts val="1400"/>
              </a:spcBef>
            </a:pPr>
            <a:r>
              <a:rPr lang="en-CA" sz="2400" dirty="0"/>
              <a:t>L</a:t>
            </a:r>
            <a:r>
              <a:rPr lang="en-CA" sz="2400" dirty="0" smtClean="0"/>
              <a:t>ogistic </a:t>
            </a:r>
            <a:r>
              <a:rPr lang="en-CA" sz="2400" dirty="0"/>
              <a:t>regression can distinguish between the different </a:t>
            </a:r>
            <a:r>
              <a:rPr lang="en-CA" sz="2400" dirty="0" smtClean="0"/>
              <a:t>classes, and </a:t>
            </a:r>
            <a:r>
              <a:rPr lang="en-CA" sz="2400" dirty="0"/>
              <a: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63642" y="2268030"/>
            <a:ext cx="5816720" cy="41591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397479"/>
            <a:ext cx="10515600" cy="4828913"/>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Data Collection API Lab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Data Collection with Web 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Data Wrangling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EDA with SQL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Exploratory Analysis Using Pandas and </a:t>
            </a:r>
            <a:r>
              <a:rPr lang="en-CA" sz="2200" dirty="0" err="1" smtClean="0">
                <a:solidFill>
                  <a:schemeClr val="accent3">
                    <a:lumMod val="25000"/>
                  </a:schemeClr>
                </a:solidFill>
                <a:latin typeface="Abadi" panose="020B0604020104020204" pitchFamily="34" charset="0"/>
              </a:rPr>
              <a:t>Matplotlib</a:t>
            </a: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Interactive Visual Analytics and Dashboard</a:t>
            </a:r>
          </a:p>
          <a:p>
            <a:pPr>
              <a:lnSpc>
                <a:spcPct val="100000"/>
              </a:lnSpc>
              <a:spcBef>
                <a:spcPts val="1400"/>
              </a:spcBef>
            </a:pPr>
            <a:r>
              <a:rPr lang="en-CA" sz="2200" smtClean="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t>
            </a:r>
            <a:r>
              <a:rPr lang="en-US" sz="8800" dirty="0" smtClean="0">
                <a:solidFill>
                  <a:schemeClr val="accent3">
                    <a:lumMod val="25000"/>
                  </a:schemeClr>
                </a:solidFill>
                <a:latin typeface="Abadi"/>
              </a:rPr>
              <a:t>methodology:</a:t>
            </a:r>
          </a:p>
          <a:p>
            <a:pPr lvl="1">
              <a:lnSpc>
                <a:spcPct val="120000"/>
              </a:lnSpc>
              <a:spcBef>
                <a:spcPts val="1400"/>
              </a:spcBef>
            </a:pPr>
            <a:r>
              <a:rPr lang="en-CA" sz="8400" dirty="0" smtClean="0">
                <a:solidFill>
                  <a:schemeClr val="accent3">
                    <a:lumMod val="25000"/>
                  </a:schemeClr>
                </a:solidFill>
                <a:latin typeface="Abadi"/>
              </a:rPr>
              <a:t>Request </a:t>
            </a:r>
            <a:r>
              <a:rPr lang="en-CA" sz="8400" dirty="0">
                <a:solidFill>
                  <a:schemeClr val="accent3">
                    <a:lumMod val="25000"/>
                  </a:schemeClr>
                </a:solidFill>
                <a:latin typeface="Abadi"/>
              </a:rPr>
              <a:t>and parse the SpaceX launch data using the GET </a:t>
            </a:r>
            <a:r>
              <a:rPr lang="en-CA" sz="8400" dirty="0" smtClean="0">
                <a:solidFill>
                  <a:schemeClr val="accent3">
                    <a:lumMod val="25000"/>
                  </a:schemeClr>
                </a:solidFill>
                <a:latin typeface="Abadi"/>
              </a:rPr>
              <a:t>request</a:t>
            </a:r>
            <a:endParaRPr lang="en-US" sz="84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CA" sz="7600" dirty="0">
                <a:solidFill>
                  <a:schemeClr val="bg2">
                    <a:lumMod val="50000"/>
                  </a:schemeClr>
                </a:solidFill>
                <a:latin typeface="Abadi"/>
              </a:rPr>
              <a:t>Perform exploratory Data Analysis and determine Training Labels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How Data is Collected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launch data is collected from SpaceX REST API.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collection </a:t>
            </a:r>
            <a:r>
              <a:rPr lang="en-US" sz="2200" dirty="0" smtClean="0">
                <a:solidFill>
                  <a:schemeClr val="accent3">
                    <a:lumMod val="25000"/>
                  </a:schemeClr>
                </a:solidFill>
                <a:latin typeface="Abadi" panose="020B0604020104020204" pitchFamily="34" charset="0"/>
              </a:rPr>
              <a:t>process phrases</a:t>
            </a:r>
          </a:p>
          <a:p>
            <a:pPr lvl="1">
              <a:lnSpc>
                <a:spcPct val="100000"/>
              </a:lnSpc>
              <a:spcBef>
                <a:spcPts val="1400"/>
              </a:spcBef>
            </a:pPr>
            <a:r>
              <a:rPr lang="en-CA" sz="1800" b="1" dirty="0"/>
              <a:t>Request and parse the SpaceX launch data using the GET request</a:t>
            </a:r>
          </a:p>
          <a:p>
            <a:pPr lvl="1">
              <a:lnSpc>
                <a:spcPct val="100000"/>
              </a:lnSpc>
              <a:spcBef>
                <a:spcPts val="1400"/>
              </a:spcBef>
            </a:pPr>
            <a:r>
              <a:rPr lang="en-CA" sz="1800" b="1" dirty="0"/>
              <a:t>Filter the </a:t>
            </a:r>
            <a:r>
              <a:rPr lang="en-CA" sz="1800" b="1" dirty="0" err="1"/>
              <a:t>dataframe</a:t>
            </a:r>
            <a:r>
              <a:rPr lang="en-CA" sz="1800" b="1" dirty="0"/>
              <a:t> to only include Falcon 9 </a:t>
            </a:r>
            <a:r>
              <a:rPr lang="en-CA" sz="1800" b="1" dirty="0" smtClean="0"/>
              <a:t>launches</a:t>
            </a:r>
          </a:p>
          <a:p>
            <a:pPr lvl="1">
              <a:lnSpc>
                <a:spcPct val="100000"/>
              </a:lnSpc>
              <a:spcBef>
                <a:spcPts val="1400"/>
              </a:spcBef>
            </a:pPr>
            <a:r>
              <a:rPr lang="en-CA" sz="1800" b="1" dirty="0" smtClean="0"/>
              <a:t>Dealing with Missing Values</a:t>
            </a:r>
          </a:p>
          <a:p>
            <a:pPr lvl="1">
              <a:lnSpc>
                <a:spcPct val="100000"/>
              </a:lnSpc>
              <a:spcBef>
                <a:spcPts val="1400"/>
              </a:spcBef>
            </a:pPr>
            <a:endParaRPr lang="en-US" sz="1800" b="1"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394086"/>
            <a:ext cx="5461000" cy="460507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394087"/>
            <a:ext cx="4640263" cy="463206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a:t>
            </a:r>
            <a:r>
              <a:rPr lang="en-US" sz="2200" dirty="0" smtClean="0">
                <a:solidFill>
                  <a:schemeClr val="accent3">
                    <a:lumMod val="25000"/>
                  </a:schemeClr>
                </a:solidFill>
                <a:latin typeface="Abadi" panose="020B0604020104020204" pitchFamily="34" charset="0"/>
              </a:rPr>
              <a:t>ey phrases</a:t>
            </a:r>
          </a:p>
          <a:p>
            <a:pPr lvl="1">
              <a:lnSpc>
                <a:spcPct val="100000"/>
              </a:lnSpc>
              <a:spcBef>
                <a:spcPts val="1400"/>
              </a:spcBef>
            </a:pPr>
            <a:r>
              <a:rPr lang="en-CA" sz="1800" dirty="0"/>
              <a:t>R</a:t>
            </a:r>
            <a:r>
              <a:rPr lang="en-CA" sz="1800" dirty="0" smtClean="0"/>
              <a:t>equesting launch </a:t>
            </a:r>
            <a:r>
              <a:rPr lang="en-CA" sz="1800" dirty="0"/>
              <a:t>data from SpaceX API with the </a:t>
            </a:r>
            <a:r>
              <a:rPr lang="en-CA" sz="1800" dirty="0" smtClean="0"/>
              <a:t>URL</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Decode </a:t>
            </a:r>
            <a:r>
              <a:rPr lang="en-CA" sz="1800" dirty="0">
                <a:solidFill>
                  <a:schemeClr val="accent3">
                    <a:lumMod val="25000"/>
                  </a:schemeClr>
                </a:solidFill>
                <a:latin typeface="Abadi" panose="020B0604020104020204" pitchFamily="34" charset="0"/>
              </a:rPr>
              <a:t>the response content as a </a:t>
            </a:r>
            <a:r>
              <a:rPr lang="en-CA" sz="1800" dirty="0" err="1">
                <a:solidFill>
                  <a:schemeClr val="accent3">
                    <a:lumMod val="25000"/>
                  </a:schemeClr>
                </a:solidFill>
                <a:latin typeface="Abadi" panose="020B0604020104020204" pitchFamily="34" charset="0"/>
              </a:rPr>
              <a:t>Json</a:t>
            </a:r>
            <a:r>
              <a:rPr lang="en-CA" sz="1800" dirty="0">
                <a:solidFill>
                  <a:schemeClr val="accent3">
                    <a:lumMod val="25000"/>
                  </a:schemeClr>
                </a:solidFill>
                <a:latin typeface="Abadi" panose="020B0604020104020204" pitchFamily="34" charset="0"/>
              </a:rPr>
              <a:t> using .</a:t>
            </a:r>
            <a:r>
              <a:rPr lang="en-CA" sz="1800" dirty="0" err="1">
                <a:solidFill>
                  <a:schemeClr val="accent3">
                    <a:lumMod val="25000"/>
                  </a:schemeClr>
                </a:solidFill>
                <a:latin typeface="Abadi" panose="020B0604020104020204" pitchFamily="34" charset="0"/>
              </a:rPr>
              <a:t>json</a:t>
            </a:r>
            <a:r>
              <a:rPr lang="en-CA" sz="1800" dirty="0">
                <a:solidFill>
                  <a:schemeClr val="accent3">
                    <a:lumMod val="25000"/>
                  </a:schemeClr>
                </a:solidFill>
                <a:latin typeface="Abadi" panose="020B0604020104020204" pitchFamily="34" charset="0"/>
              </a:rPr>
              <a:t>() and turn it into a Pandas </a:t>
            </a:r>
            <a:r>
              <a:rPr lang="en-CA" sz="1800" dirty="0" err="1">
                <a:solidFill>
                  <a:schemeClr val="accent3">
                    <a:lumMod val="25000"/>
                  </a:schemeClr>
                </a:solidFill>
                <a:latin typeface="Abadi" panose="020B0604020104020204" pitchFamily="34" charset="0"/>
              </a:rPr>
              <a:t>dataframe</a:t>
            </a:r>
            <a:r>
              <a:rPr lang="en-CA" sz="1800" dirty="0">
                <a:solidFill>
                  <a:schemeClr val="accent3">
                    <a:lumMod val="25000"/>
                  </a:schemeClr>
                </a:solidFill>
                <a:latin typeface="Abadi" panose="020B0604020104020204" pitchFamily="34" charset="0"/>
              </a:rPr>
              <a:t> using .</a:t>
            </a:r>
            <a:r>
              <a:rPr lang="en-CA" sz="1800" dirty="0" err="1">
                <a:solidFill>
                  <a:schemeClr val="accent3">
                    <a:lumMod val="25000"/>
                  </a:schemeClr>
                </a:solidFill>
                <a:latin typeface="Abadi" panose="020B0604020104020204" pitchFamily="34" charset="0"/>
              </a:rPr>
              <a:t>json_normalize</a:t>
            </a:r>
            <a:r>
              <a:rPr lang="en-CA"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Replacing missing values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SpaceX </a:t>
            </a:r>
            <a:r>
              <a:rPr lang="en-US" sz="2200" dirty="0">
                <a:solidFill>
                  <a:schemeClr val="accent3">
                    <a:lumMod val="25000"/>
                  </a:schemeClr>
                </a:solidFill>
                <a:latin typeface="Abadi" panose="020B0604020104020204" pitchFamily="34" charset="0"/>
              </a:rPr>
              <a:t>API calls notebook: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149903"/>
            <a:ext cx="10515600" cy="764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4"/>
          <a:stretch>
            <a:fillRect/>
          </a:stretch>
        </p:blipFill>
        <p:spPr>
          <a:xfrm>
            <a:off x="6027738" y="1619630"/>
            <a:ext cx="4381500" cy="1076325"/>
          </a:xfrm>
          <a:prstGeom prst="rect">
            <a:avLst/>
          </a:prstGeom>
        </p:spPr>
      </p:pic>
      <p:pic>
        <p:nvPicPr>
          <p:cNvPr id="8" name="Picture 7"/>
          <p:cNvPicPr>
            <a:picLocks noChangeAspect="1"/>
          </p:cNvPicPr>
          <p:nvPr/>
        </p:nvPicPr>
        <p:blipFill>
          <a:blip r:embed="rId5"/>
          <a:stretch>
            <a:fillRect/>
          </a:stretch>
        </p:blipFill>
        <p:spPr>
          <a:xfrm>
            <a:off x="5933472" y="2921499"/>
            <a:ext cx="5054318" cy="1410709"/>
          </a:xfrm>
          <a:prstGeom prst="rect">
            <a:avLst/>
          </a:prstGeom>
        </p:spPr>
      </p:pic>
      <p:pic>
        <p:nvPicPr>
          <p:cNvPr id="9" name="Picture 8"/>
          <p:cNvPicPr>
            <a:picLocks noChangeAspect="1"/>
          </p:cNvPicPr>
          <p:nvPr/>
        </p:nvPicPr>
        <p:blipFill>
          <a:blip r:embed="rId6"/>
          <a:stretch>
            <a:fillRect/>
          </a:stretch>
        </p:blipFill>
        <p:spPr>
          <a:xfrm>
            <a:off x="6027738" y="4785609"/>
            <a:ext cx="5257874" cy="9144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464695" y="1240100"/>
            <a:ext cx="4389954" cy="5617900"/>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key phrases:</a:t>
            </a:r>
          </a:p>
          <a:p>
            <a:pPr lvl="1">
              <a:lnSpc>
                <a:spcPct val="100000"/>
              </a:lnSpc>
              <a:spcBef>
                <a:spcPts val="1400"/>
              </a:spcBef>
            </a:pPr>
            <a:r>
              <a:rPr lang="en-CA" sz="1800" dirty="0">
                <a:solidFill>
                  <a:schemeClr val="accent3">
                    <a:lumMod val="25000"/>
                  </a:schemeClr>
                </a:solidFill>
                <a:latin typeface="Abadi" panose="020B0604020104020204" pitchFamily="34" charset="0"/>
              </a:rPr>
              <a:t>First, </a:t>
            </a:r>
            <a:r>
              <a:rPr lang="en-CA" sz="1800" dirty="0" smtClean="0">
                <a:solidFill>
                  <a:schemeClr val="accent3">
                    <a:lumMod val="25000"/>
                  </a:schemeClr>
                </a:solidFill>
                <a:latin typeface="Abadi" panose="020B0604020104020204" pitchFamily="34" charset="0"/>
              </a:rPr>
              <a:t>perform </a:t>
            </a:r>
            <a:r>
              <a:rPr lang="en-CA" sz="1800" dirty="0">
                <a:solidFill>
                  <a:schemeClr val="accent3">
                    <a:lumMod val="25000"/>
                  </a:schemeClr>
                </a:solidFill>
                <a:latin typeface="Abadi" panose="020B0604020104020204" pitchFamily="34" charset="0"/>
              </a:rPr>
              <a:t>an HTTP GET method to request the Falcon9 Launch HTML page, as an HTTP </a:t>
            </a:r>
            <a:r>
              <a:rPr lang="en-CA" sz="1800" dirty="0" smtClean="0">
                <a:solidFill>
                  <a:schemeClr val="accent3">
                    <a:lumMod val="25000"/>
                  </a:schemeClr>
                </a:solidFill>
                <a:latin typeface="Abadi" panose="020B0604020104020204" pitchFamily="34" charset="0"/>
              </a:rPr>
              <a:t>response</a:t>
            </a:r>
          </a:p>
          <a:p>
            <a:pPr lvl="1">
              <a:lnSpc>
                <a:spcPct val="100000"/>
              </a:lnSpc>
              <a:spcBef>
                <a:spcPts val="1400"/>
              </a:spcBef>
            </a:pPr>
            <a:r>
              <a:rPr lang="en-CA" sz="1800" dirty="0"/>
              <a:t>collect all relevant column names from the HTML table </a:t>
            </a:r>
            <a:r>
              <a:rPr lang="en-CA" sz="1800" dirty="0" smtClean="0"/>
              <a:t>header</a:t>
            </a:r>
          </a:p>
          <a:p>
            <a:pPr lvl="1">
              <a:lnSpc>
                <a:spcPct val="100000"/>
              </a:lnSpc>
              <a:spcBef>
                <a:spcPts val="1400"/>
              </a:spcBef>
            </a:pPr>
            <a:r>
              <a:rPr lang="en-CA" sz="1800" dirty="0">
                <a:solidFill>
                  <a:schemeClr val="accent3">
                    <a:lumMod val="25000"/>
                  </a:schemeClr>
                </a:solidFill>
                <a:latin typeface="Abadi" panose="020B0604020104020204" pitchFamily="34" charset="0"/>
              </a:rPr>
              <a:t>fill up the </a:t>
            </a:r>
            <a:r>
              <a:rPr lang="en-CA" sz="1800" dirty="0" err="1">
                <a:solidFill>
                  <a:schemeClr val="accent3">
                    <a:lumMod val="25000"/>
                  </a:schemeClr>
                </a:solidFill>
                <a:latin typeface="Abadi" panose="020B0604020104020204" pitchFamily="34" charset="0"/>
              </a:rPr>
              <a:t>launch_dict</a:t>
            </a:r>
            <a:r>
              <a:rPr lang="en-CA" sz="1800" dirty="0">
                <a:solidFill>
                  <a:schemeClr val="accent3">
                    <a:lumMod val="25000"/>
                  </a:schemeClr>
                </a:solidFill>
                <a:latin typeface="Abadi" panose="020B0604020104020204" pitchFamily="34" charset="0"/>
              </a:rPr>
              <a:t> with launch records extracted from table rows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web scraping </a:t>
            </a:r>
            <a:r>
              <a:rPr lang="en-US" sz="2200" dirty="0" smtClean="0">
                <a:solidFill>
                  <a:schemeClr val="accent3">
                    <a:lumMod val="25000"/>
                  </a:schemeClr>
                </a:solidFill>
                <a:latin typeface="Abadi" panose="020B0604020104020204" pitchFamily="34" charset="0"/>
              </a:rPr>
              <a:t>notebook</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https://github.com/200joyce/Capstone/blob/main/jupyter-labs-webscraping%20(3).</a:t>
            </a:r>
            <a:r>
              <a:rPr lang="en-US" sz="2200" dirty="0" smtClean="0">
                <a:solidFill>
                  <a:schemeClr val="accent3">
                    <a:lumMod val="25000"/>
                  </a:schemeClr>
                </a:solidFill>
                <a:latin typeface="Abadi" panose="020B0604020104020204" pitchFamily="34" charset="0"/>
                <a:hlinkClick r:id="rId3"/>
              </a:rPr>
              <a:t>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652462" y="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344774"/>
            <a:ext cx="10515600" cy="704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201587" y="1240100"/>
            <a:ext cx="6169675" cy="56179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Picture 8"/>
          <p:cNvPicPr>
            <a:picLocks noChangeAspect="1"/>
          </p:cNvPicPr>
          <p:nvPr/>
        </p:nvPicPr>
        <p:blipFill>
          <a:blip r:embed="rId4"/>
          <a:stretch>
            <a:fillRect/>
          </a:stretch>
        </p:blipFill>
        <p:spPr>
          <a:xfrm>
            <a:off x="5256793" y="1332411"/>
            <a:ext cx="5989794" cy="449705"/>
          </a:xfrm>
          <a:prstGeom prst="rect">
            <a:avLst/>
          </a:prstGeom>
        </p:spPr>
      </p:pic>
      <p:pic>
        <p:nvPicPr>
          <p:cNvPr id="10" name="Picture 9"/>
          <p:cNvPicPr>
            <a:picLocks noChangeAspect="1"/>
          </p:cNvPicPr>
          <p:nvPr/>
        </p:nvPicPr>
        <p:blipFill>
          <a:blip r:embed="rId5"/>
          <a:stretch>
            <a:fillRect/>
          </a:stretch>
        </p:blipFill>
        <p:spPr>
          <a:xfrm>
            <a:off x="5246553" y="3731129"/>
            <a:ext cx="5800725" cy="1143629"/>
          </a:xfrm>
          <a:prstGeom prst="rect">
            <a:avLst/>
          </a:prstGeom>
        </p:spPr>
      </p:pic>
      <p:pic>
        <p:nvPicPr>
          <p:cNvPr id="12" name="Picture 11"/>
          <p:cNvPicPr>
            <a:picLocks noChangeAspect="1"/>
          </p:cNvPicPr>
          <p:nvPr/>
        </p:nvPicPr>
        <p:blipFill>
          <a:blip r:embed="rId6"/>
          <a:stretch>
            <a:fillRect/>
          </a:stretch>
        </p:blipFill>
        <p:spPr>
          <a:xfrm>
            <a:off x="5291518" y="1682503"/>
            <a:ext cx="6010275" cy="2048626"/>
          </a:xfrm>
          <a:prstGeom prst="rect">
            <a:avLst/>
          </a:prstGeom>
        </p:spPr>
      </p:pic>
      <p:pic>
        <p:nvPicPr>
          <p:cNvPr id="13" name="Picture 12"/>
          <p:cNvPicPr>
            <a:picLocks noChangeAspect="1"/>
          </p:cNvPicPr>
          <p:nvPr/>
        </p:nvPicPr>
        <p:blipFill>
          <a:blip r:embed="rId7"/>
          <a:stretch>
            <a:fillRect/>
          </a:stretch>
        </p:blipFill>
        <p:spPr>
          <a:xfrm>
            <a:off x="5295900" y="5004762"/>
            <a:ext cx="5872162" cy="16132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openxmlformats.org/package/2006/metadata/core-properties"/>
    <ds:schemaRef ds:uri="http://purl.org/dc/elements/1.1/"/>
    <ds:schemaRef ds:uri="http://schemas.microsoft.com/office/2006/documentManagement/types"/>
    <ds:schemaRef ds:uri="http://purl.org/dc/dcmitype/"/>
    <ds:schemaRef ds:uri="http://purl.org/dc/terms/"/>
    <ds:schemaRef ds:uri="http://www.w3.org/XML/1998/namespace"/>
    <ds:schemaRef ds:uri="http://schemas.microsoft.com/office/infopath/2007/PartnerControls"/>
    <ds:schemaRef ds:uri="f80a141d-92ca-4d3d-9308-f7e7b1d44ce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11554</TotalTime>
  <Words>1727</Words>
  <Application>Microsoft Office PowerPoint</Application>
  <PresentationFormat>Widescreen</PresentationFormat>
  <Paragraphs>372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IBM Plex Mono SemiBold</vt:lpstr>
      <vt:lpstr>IBM Plex Mono Text</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hxw</cp:lastModifiedBy>
  <cp:revision>261</cp:revision>
  <dcterms:created xsi:type="dcterms:W3CDTF">2021-04-29T18:58:34Z</dcterms:created>
  <dcterms:modified xsi:type="dcterms:W3CDTF">2023-12-01T04:15:13Z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